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6"/>
  </p:notesMasterIdLst>
  <p:sldIdLst>
    <p:sldId id="257" r:id="rId2"/>
    <p:sldId id="269" r:id="rId3"/>
    <p:sldId id="272" r:id="rId4"/>
    <p:sldId id="271" r:id="rId5"/>
    <p:sldId id="274" r:id="rId6"/>
    <p:sldId id="292" r:id="rId7"/>
    <p:sldId id="275" r:id="rId8"/>
    <p:sldId id="276" r:id="rId9"/>
    <p:sldId id="293" r:id="rId10"/>
    <p:sldId id="278" r:id="rId11"/>
    <p:sldId id="285" r:id="rId12"/>
    <p:sldId id="290" r:id="rId13"/>
    <p:sldId id="262" r:id="rId14"/>
    <p:sldId id="291" r:id="rId15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0099"/>
    <a:srgbClr val="663300"/>
    <a:srgbClr val="990000"/>
    <a:srgbClr val="800080"/>
    <a:srgbClr val="6600FF"/>
    <a:srgbClr val="FF99CC"/>
    <a:srgbClr val="000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5" autoAdjust="0"/>
    <p:restoredTop sz="94854" autoAdjust="0"/>
  </p:normalViewPr>
  <p:slideViewPr>
    <p:cSldViewPr snapToGrid="0">
      <p:cViewPr varScale="1">
        <p:scale>
          <a:sx n="41" d="100"/>
          <a:sy n="41" d="100"/>
        </p:scale>
        <p:origin x="-12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8962B97-F06A-4755-AE75-9A3F30732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2422B-A869-4E9D-B746-57234E7793B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827F4C-A822-4040-A984-385F5A4C2D4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D30A7B-1F61-49D4-9D0C-347DEAD5516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76809-BA7F-4B22-BA1E-BBC36510DF5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7D0D07-69E1-48D1-B7C9-C2FC80E9BC5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9E9617-E7E4-4BE2-9CC0-93770098FDE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AC4ECE-20B5-4951-ACB0-4276041E02D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9D484-E15F-4A3F-A897-65A65AE94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95D1F-896A-45CA-BF21-35F45F5FB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E45DB-525E-4027-93AE-B167A614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D416-61DF-4EB1-9F01-9B91B5E0C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4D8EB-ACF6-4B16-A035-60BB716A7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6AEFC-8411-410C-B24F-2FDCE967C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F2F23-8FEF-4A2D-B3AA-0BD7E461D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BD422-5DAD-40C8-881F-48AC2BAF6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E9516-EE14-46AA-91FC-691176411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8FF4-F925-4B15-8973-113F3DE0C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9551B-EB0F-4F58-BECE-82666368B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C246826-3A97-46AC-9C75-ED6FA2A52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24188" y="692150"/>
            <a:ext cx="2700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</a:rPr>
              <a:t>Tập </a:t>
            </a:r>
            <a:r>
              <a:rPr lang="vi-VN">
                <a:solidFill>
                  <a:srgbClr val="000000"/>
                </a:solidFill>
              </a:rPr>
              <a:t>đ</a:t>
            </a:r>
            <a:r>
              <a:rPr lang="en-GB">
                <a:solidFill>
                  <a:srgbClr val="000000"/>
                </a:solidFill>
              </a:rPr>
              <a:t>ọc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58825" y="0"/>
            <a:ext cx="7777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000000"/>
                </a:solidFill>
              </a:rPr>
              <a:t>Thứ   ngày   tháng    n</a:t>
            </a:r>
            <a:r>
              <a:rPr lang="vi-VN" b="1">
                <a:solidFill>
                  <a:srgbClr val="000000"/>
                </a:solidFill>
              </a:rPr>
              <a:t>ă</a:t>
            </a:r>
            <a:r>
              <a:rPr lang="en-GB" b="1">
                <a:solidFill>
                  <a:srgbClr val="000000"/>
                </a:solidFill>
              </a:rPr>
              <a:t>m  </a:t>
            </a: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1290638" y="1549400"/>
            <a:ext cx="6832600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</a:t>
            </a: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3788" y="5091113"/>
            <a:ext cx="2287587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03213" y="3848100"/>
            <a:ext cx="8840787" cy="1155700"/>
            <a:chOff x="420" y="2847"/>
            <a:chExt cx="4990" cy="635"/>
          </a:xfrm>
        </p:grpSpPr>
        <p:sp>
          <p:nvSpPr>
            <p:cNvPr id="2058" name="AutoShape 7"/>
            <p:cNvSpPr>
              <a:spLocks noChangeArrowheads="1"/>
            </p:cNvSpPr>
            <p:nvPr/>
          </p:nvSpPr>
          <p:spPr bwMode="auto">
            <a:xfrm>
              <a:off x="420" y="2847"/>
              <a:ext cx="4990" cy="635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GB" sz="3200" b="1"/>
                <a:t>   Nhận xét cách trò chuyện của hai mẹ con.</a:t>
              </a:r>
            </a:p>
          </p:txBody>
        </p:sp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" y="2944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03213" y="2463800"/>
            <a:ext cx="8840787" cy="1155700"/>
            <a:chOff x="420" y="2847"/>
            <a:chExt cx="4990" cy="635"/>
          </a:xfrm>
        </p:grpSpPr>
        <p:sp>
          <p:nvSpPr>
            <p:cNvPr id="2056" name="AutoShape 18"/>
            <p:cNvSpPr>
              <a:spLocks noChangeArrowheads="1"/>
            </p:cNvSpPr>
            <p:nvPr/>
          </p:nvSpPr>
          <p:spPr bwMode="auto">
            <a:xfrm>
              <a:off x="420" y="2847"/>
              <a:ext cx="4990" cy="635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GB" sz="3200" b="1"/>
                <a:t>   Đọc </a:t>
              </a:r>
              <a:r>
                <a:rPr lang="vi-VN" sz="3200" b="1"/>
                <a:t>đ</a:t>
              </a:r>
              <a:r>
                <a:rPr lang="en-GB" sz="3200" b="1"/>
                <a:t>oạn 1 bài “Th</a:t>
              </a:r>
              <a:r>
                <a:rPr lang="vi-VN" sz="3200" b="1"/>
                <a:t>ư</a:t>
              </a:r>
              <a:r>
                <a:rPr lang="en-GB" sz="3200" b="1"/>
                <a:t>a chuyện với mẹ”</a:t>
              </a:r>
            </a:p>
          </p:txBody>
        </p:sp>
        <p:pic>
          <p:nvPicPr>
            <p:cNvPr id="2057" name="Picture 1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" y="2944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676400"/>
            <a:ext cx="9144000" cy="4422775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Char char="F"/>
              <a:defRPr/>
            </a:pPr>
            <a:r>
              <a:rPr lang="en-US" dirty="0" smtClean="0"/>
              <a:t> </a:t>
            </a:r>
            <a:r>
              <a:rPr lang="en-US" sz="3400" b="1" dirty="0" err="1" smtClean="0">
                <a:solidFill>
                  <a:srgbClr val="660066"/>
                </a:solidFill>
              </a:rPr>
              <a:t>Vua</a:t>
            </a:r>
            <a:r>
              <a:rPr lang="en-US" sz="3400" b="1" dirty="0" smtClean="0">
                <a:solidFill>
                  <a:srgbClr val="660066"/>
                </a:solidFill>
              </a:rPr>
              <a:t> Mi - </a:t>
            </a:r>
            <a:r>
              <a:rPr lang="en-US" sz="3400" b="1" dirty="0" err="1" smtClean="0">
                <a:solidFill>
                  <a:srgbClr val="660066"/>
                </a:solidFill>
              </a:rPr>
              <a:t>dát</a:t>
            </a:r>
            <a:r>
              <a:rPr lang="en-US" sz="3400" b="1" dirty="0" smtClean="0">
                <a:solidFill>
                  <a:srgbClr val="660066"/>
                </a:solidFill>
              </a:rPr>
              <a:t> </a:t>
            </a:r>
            <a:r>
              <a:rPr lang="en-US" sz="3400" b="1" dirty="0" err="1" smtClean="0">
                <a:solidFill>
                  <a:srgbClr val="660066"/>
                </a:solidFill>
              </a:rPr>
              <a:t>xin</a:t>
            </a:r>
            <a:r>
              <a:rPr lang="en-US" sz="3400" b="1" dirty="0" smtClean="0">
                <a:solidFill>
                  <a:srgbClr val="660066"/>
                </a:solidFill>
              </a:rPr>
              <a:t> </a:t>
            </a:r>
            <a:r>
              <a:rPr lang="en-US" sz="3400" b="1" dirty="0" err="1" smtClean="0">
                <a:solidFill>
                  <a:srgbClr val="660066"/>
                </a:solidFill>
              </a:rPr>
              <a:t>thần</a:t>
            </a:r>
            <a:r>
              <a:rPr lang="en-US" sz="3400" b="1" dirty="0" smtClean="0">
                <a:solidFill>
                  <a:srgbClr val="660066"/>
                </a:solidFill>
              </a:rPr>
              <a:t> </a:t>
            </a:r>
            <a:r>
              <a:rPr lang="en-US" sz="3400" b="1" dirty="0" err="1" smtClean="0">
                <a:solidFill>
                  <a:srgbClr val="660066"/>
                </a:solidFill>
              </a:rPr>
              <a:t>Đi</a:t>
            </a:r>
            <a:r>
              <a:rPr lang="en-US" sz="3400" b="1" dirty="0" smtClean="0">
                <a:solidFill>
                  <a:srgbClr val="660066"/>
                </a:solidFill>
              </a:rPr>
              <a:t> - ô - </a:t>
            </a:r>
            <a:r>
              <a:rPr lang="en-US" sz="3400" b="1" dirty="0" err="1" smtClean="0">
                <a:solidFill>
                  <a:srgbClr val="660066"/>
                </a:solidFill>
              </a:rPr>
              <a:t>ni</a:t>
            </a:r>
            <a:r>
              <a:rPr lang="en-US" sz="3400" b="1" dirty="0" smtClean="0">
                <a:solidFill>
                  <a:srgbClr val="660066"/>
                </a:solidFill>
              </a:rPr>
              <a:t> - </a:t>
            </a:r>
            <a:r>
              <a:rPr lang="en-US" sz="3400" b="1" dirty="0" err="1" smtClean="0">
                <a:solidFill>
                  <a:srgbClr val="660066"/>
                </a:solidFill>
              </a:rPr>
              <a:t>dốt</a:t>
            </a:r>
            <a:r>
              <a:rPr lang="en-US" sz="3400" b="1" dirty="0" smtClean="0">
                <a:solidFill>
                  <a:srgbClr val="660066"/>
                </a:solidFill>
              </a:rPr>
              <a:t> </a:t>
            </a:r>
            <a:r>
              <a:rPr lang="vi-VN" sz="3400" b="1" dirty="0" smtClean="0">
                <a:solidFill>
                  <a:srgbClr val="660066"/>
                </a:solidFill>
              </a:rPr>
              <a:t>đ</a:t>
            </a:r>
            <a:r>
              <a:rPr lang="en-US" sz="3400" b="1" dirty="0" err="1" smtClean="0">
                <a:solidFill>
                  <a:srgbClr val="660066"/>
                </a:solidFill>
              </a:rPr>
              <a:t>iều</a:t>
            </a:r>
            <a:r>
              <a:rPr lang="en-US" sz="3400" b="1" dirty="0" smtClean="0">
                <a:solidFill>
                  <a:srgbClr val="660066"/>
                </a:solidFill>
              </a:rPr>
              <a:t> </a:t>
            </a:r>
            <a:r>
              <a:rPr lang="en-US" sz="3400" b="1" dirty="0" err="1" smtClean="0">
                <a:solidFill>
                  <a:srgbClr val="660066"/>
                </a:solidFill>
              </a:rPr>
              <a:t>gì</a:t>
            </a:r>
            <a:r>
              <a:rPr lang="en-US" sz="3400" b="1" dirty="0" smtClean="0">
                <a:solidFill>
                  <a:srgbClr val="660066"/>
                </a:solidFill>
              </a:rPr>
              <a:t>?</a:t>
            </a:r>
          </a:p>
          <a:p>
            <a:pPr eaLnBrk="1" hangingPunct="1">
              <a:buFont typeface="Wingdings" pitchFamily="2" charset="2"/>
              <a:buChar char="F"/>
              <a:defRPr/>
            </a:pPr>
            <a:r>
              <a:rPr lang="en-US" sz="3400" b="1" dirty="0" smtClean="0">
                <a:solidFill>
                  <a:srgbClr val="660066"/>
                </a:solidFill>
              </a:rPr>
              <a:t> </a:t>
            </a:r>
            <a:r>
              <a:rPr lang="en-US" sz="3400" b="1" dirty="0" err="1" smtClean="0">
                <a:solidFill>
                  <a:srgbClr val="660066"/>
                </a:solidFill>
              </a:rPr>
              <a:t>Tại</a:t>
            </a:r>
            <a:r>
              <a:rPr lang="en-US" sz="3400" b="1" dirty="0" smtClean="0">
                <a:solidFill>
                  <a:srgbClr val="660066"/>
                </a:solidFill>
              </a:rPr>
              <a:t> </a:t>
            </a:r>
            <a:r>
              <a:rPr lang="en-US" sz="3400" b="1" dirty="0" err="1" smtClean="0">
                <a:solidFill>
                  <a:srgbClr val="660066"/>
                </a:solidFill>
              </a:rPr>
              <a:t>sao</a:t>
            </a:r>
            <a:r>
              <a:rPr lang="en-US" sz="3400" b="1" dirty="0" smtClean="0">
                <a:solidFill>
                  <a:srgbClr val="660066"/>
                </a:solidFill>
              </a:rPr>
              <a:t> </a:t>
            </a:r>
            <a:r>
              <a:rPr lang="en-US" sz="3400" b="1" dirty="0" err="1" smtClean="0">
                <a:solidFill>
                  <a:srgbClr val="660066"/>
                </a:solidFill>
              </a:rPr>
              <a:t>vua</a:t>
            </a:r>
            <a:r>
              <a:rPr lang="en-US" sz="3400" b="1" dirty="0" smtClean="0">
                <a:solidFill>
                  <a:srgbClr val="660066"/>
                </a:solidFill>
              </a:rPr>
              <a:t> Mi - </a:t>
            </a:r>
            <a:r>
              <a:rPr lang="vi-VN" sz="3400" b="1" dirty="0" smtClean="0">
                <a:solidFill>
                  <a:srgbClr val="660066"/>
                </a:solidFill>
              </a:rPr>
              <a:t>đ</a:t>
            </a:r>
            <a:r>
              <a:rPr lang="en-US" sz="3400" b="1" dirty="0" err="1" smtClean="0">
                <a:solidFill>
                  <a:srgbClr val="660066"/>
                </a:solidFill>
              </a:rPr>
              <a:t>át</a:t>
            </a:r>
            <a:r>
              <a:rPr lang="en-US" sz="3400" b="1" dirty="0" smtClean="0">
                <a:solidFill>
                  <a:srgbClr val="660066"/>
                </a:solidFill>
              </a:rPr>
              <a:t> </a:t>
            </a:r>
            <a:r>
              <a:rPr lang="en-US" sz="3400" b="1" dirty="0" err="1" smtClean="0">
                <a:solidFill>
                  <a:srgbClr val="660066"/>
                </a:solidFill>
              </a:rPr>
              <a:t>lại</a:t>
            </a:r>
            <a:r>
              <a:rPr lang="en-US" sz="3400" b="1" dirty="0" smtClean="0">
                <a:solidFill>
                  <a:srgbClr val="660066"/>
                </a:solidFill>
              </a:rPr>
              <a:t> </a:t>
            </a:r>
            <a:r>
              <a:rPr lang="vi-VN" sz="3400" b="1" dirty="0" smtClean="0">
                <a:solidFill>
                  <a:srgbClr val="660066"/>
                </a:solidFill>
              </a:rPr>
              <a:t>ư</a:t>
            </a:r>
            <a:r>
              <a:rPr lang="en-US" sz="3400" b="1" dirty="0" err="1" smtClean="0">
                <a:solidFill>
                  <a:srgbClr val="660066"/>
                </a:solidFill>
              </a:rPr>
              <a:t>ớc</a:t>
            </a:r>
            <a:r>
              <a:rPr lang="en-US" sz="3400" b="1" dirty="0" smtClean="0">
                <a:solidFill>
                  <a:srgbClr val="660066"/>
                </a:solidFill>
              </a:rPr>
              <a:t> </a:t>
            </a:r>
            <a:r>
              <a:rPr lang="en-US" sz="3400" b="1" dirty="0" err="1" smtClean="0">
                <a:solidFill>
                  <a:srgbClr val="660066"/>
                </a:solidFill>
              </a:rPr>
              <a:t>nh</a:t>
            </a:r>
            <a:r>
              <a:rPr lang="vi-VN" sz="3400" b="1" dirty="0" smtClean="0">
                <a:solidFill>
                  <a:srgbClr val="660066"/>
                </a:solidFill>
              </a:rPr>
              <a:t>ư</a:t>
            </a:r>
            <a:r>
              <a:rPr lang="en-US" sz="3400" b="1" dirty="0" smtClean="0">
                <a:solidFill>
                  <a:srgbClr val="660066"/>
                </a:solidFill>
              </a:rPr>
              <a:t> </a:t>
            </a:r>
            <a:r>
              <a:rPr lang="en-US" sz="3400" b="1" dirty="0" err="1" smtClean="0">
                <a:solidFill>
                  <a:srgbClr val="660066"/>
                </a:solidFill>
              </a:rPr>
              <a:t>vậy</a:t>
            </a:r>
            <a:r>
              <a:rPr lang="en-US" sz="3400" b="1" dirty="0" smtClean="0">
                <a:solidFill>
                  <a:srgbClr val="660066"/>
                </a:solidFill>
              </a:rPr>
              <a:t> 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400" dirty="0" smtClean="0">
              <a:solidFill>
                <a:srgbClr val="660066"/>
              </a:solidFill>
            </a:endParaRP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1295400" y="228600"/>
            <a:ext cx="6629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TÌM HIỂU BÀI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381000" y="1760538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8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?</a:t>
            </a:r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4605338" y="4800600"/>
            <a:ext cx="12573000" cy="2057400"/>
            <a:chOff x="0" y="2238"/>
            <a:chExt cx="5952" cy="978"/>
          </a:xfrm>
        </p:grpSpPr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1248" y="2784"/>
              <a:ext cx="470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endParaRPr lang="en-US" sz="3200"/>
            </a:p>
          </p:txBody>
        </p:sp>
        <p:pic>
          <p:nvPicPr>
            <p:cNvPr id="11271" name="Picture 7" descr="j008895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238"/>
              <a:ext cx="1183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/>
      <p:bldP spid="106500" grpId="0"/>
      <p:bldP spid="10650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177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17764" name="Picture 4" descr="1(1)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2138"/>
            <a:ext cx="91440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97213" y="0"/>
            <a:ext cx="2700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bg2"/>
                </a:solidFill>
              </a:rPr>
              <a:t>Tập </a:t>
            </a:r>
            <a:r>
              <a:rPr lang="vi-VN" sz="2800" b="1">
                <a:solidFill>
                  <a:schemeClr val="bg2"/>
                </a:solidFill>
              </a:rPr>
              <a:t>đ</a:t>
            </a:r>
            <a:r>
              <a:rPr lang="en-GB" sz="2800" b="1">
                <a:solidFill>
                  <a:schemeClr val="bg2"/>
                </a:solidFill>
              </a:rPr>
              <a:t>ọc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111250" y="0"/>
            <a:ext cx="7777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3600" b="1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33450" y="331788"/>
            <a:ext cx="675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4000" b="1"/>
              <a:t>   </a:t>
            </a:r>
            <a:r>
              <a:rPr lang="en-GB" sz="4000" b="1">
                <a:solidFill>
                  <a:srgbClr val="800080"/>
                </a:solidFill>
              </a:rPr>
              <a:t>Điều </a:t>
            </a:r>
            <a:r>
              <a:rPr lang="vi-VN" sz="4000" b="1">
                <a:solidFill>
                  <a:srgbClr val="800080"/>
                </a:solidFill>
              </a:rPr>
              <a:t>ư</a:t>
            </a:r>
            <a:r>
              <a:rPr lang="en-GB" sz="4000" b="1">
                <a:solidFill>
                  <a:srgbClr val="800080"/>
                </a:solidFill>
              </a:rPr>
              <a:t>ớc của vua Mi-</a:t>
            </a:r>
            <a:r>
              <a:rPr lang="vi-VN" sz="4000" b="1">
                <a:solidFill>
                  <a:srgbClr val="800080"/>
                </a:solidFill>
              </a:rPr>
              <a:t>đ</a:t>
            </a:r>
            <a:r>
              <a:rPr lang="en-GB" sz="4000" b="1">
                <a:solidFill>
                  <a:srgbClr val="800080"/>
                </a:solidFill>
              </a:rPr>
              <a:t>át.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727575" y="2717800"/>
            <a:ext cx="3475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3200" b="1" u="sng">
                <a:solidFill>
                  <a:schemeClr val="bg2"/>
                </a:solidFill>
              </a:rPr>
              <a:t>Nội dung: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25475" y="1028700"/>
            <a:ext cx="2916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3600" b="1" u="sng">
                <a:solidFill>
                  <a:srgbClr val="6600FF"/>
                </a:solidFill>
              </a:rPr>
              <a:t>Luyện </a:t>
            </a:r>
            <a:r>
              <a:rPr lang="vi-VN" sz="3600" b="1" u="sng">
                <a:solidFill>
                  <a:srgbClr val="6600FF"/>
                </a:solidFill>
              </a:rPr>
              <a:t>đ</a:t>
            </a:r>
            <a:r>
              <a:rPr lang="en-GB" sz="3600" b="1" u="sng">
                <a:solidFill>
                  <a:srgbClr val="6600FF"/>
                </a:solidFill>
              </a:rPr>
              <a:t>ọc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1598613"/>
            <a:ext cx="3659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3200" b="1" i="1" u="sng">
                <a:solidFill>
                  <a:schemeClr val="bg2"/>
                </a:solidFill>
              </a:rPr>
              <a:t>1. Đọc </a:t>
            </a:r>
            <a:r>
              <a:rPr lang="vi-VN" sz="3200" b="1" i="1" u="sng">
                <a:solidFill>
                  <a:schemeClr val="bg2"/>
                </a:solidFill>
              </a:rPr>
              <a:t>đ</a:t>
            </a:r>
            <a:r>
              <a:rPr lang="en-GB" sz="3200" b="1" i="1" u="sng">
                <a:solidFill>
                  <a:schemeClr val="bg2"/>
                </a:solidFill>
              </a:rPr>
              <a:t>úng:</a:t>
            </a:r>
            <a:r>
              <a:rPr lang="en-GB" sz="3200" b="1" i="1" u="sng"/>
              <a:t> 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541838" y="1674813"/>
            <a:ext cx="17462" cy="451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299075" y="1012825"/>
            <a:ext cx="3617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3600" b="1" u="sng">
                <a:solidFill>
                  <a:srgbClr val="6600FF"/>
                </a:solidFill>
              </a:rPr>
              <a:t>Tìm hiểu bài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0" y="2168525"/>
            <a:ext cx="4718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2800">
                <a:solidFill>
                  <a:srgbClr val="FF6600"/>
                </a:solidFill>
              </a:rPr>
              <a:t>Đi-ô-ni-dốt, Mi-</a:t>
            </a:r>
            <a:r>
              <a:rPr lang="vi-VN" sz="2800">
                <a:solidFill>
                  <a:srgbClr val="FF6600"/>
                </a:solidFill>
              </a:rPr>
              <a:t>đ</a:t>
            </a:r>
            <a:r>
              <a:rPr lang="en-GB" sz="2800">
                <a:solidFill>
                  <a:srgbClr val="FF6600"/>
                </a:solidFill>
              </a:rPr>
              <a:t>át, Pác-tôn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0" y="2684463"/>
            <a:ext cx="3887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2800" b="1" i="1" u="sng">
                <a:solidFill>
                  <a:schemeClr val="bg2"/>
                </a:solidFill>
              </a:rPr>
              <a:t>2. Đọc diễn cảm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559300" y="1571625"/>
            <a:ext cx="4356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spcBef>
                <a:spcPct val="50000"/>
              </a:spcBef>
              <a:tabLst>
                <a:tab pos="53975" algn="l"/>
                <a:tab pos="174625" algn="l"/>
                <a:tab pos="228600" algn="l"/>
              </a:tabLst>
            </a:pPr>
            <a:r>
              <a:rPr lang="en-GB" sz="3200" b="1" i="1" u="sng">
                <a:solidFill>
                  <a:schemeClr val="bg2"/>
                </a:solidFill>
              </a:rPr>
              <a:t>Từ ngữ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686300" y="2143125"/>
            <a:ext cx="1838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2800">
                <a:solidFill>
                  <a:srgbClr val="FF6600"/>
                </a:solidFill>
              </a:rPr>
              <a:t>quả nhiên</a:t>
            </a:r>
          </a:p>
        </p:txBody>
      </p:sp>
      <p:sp>
        <p:nvSpPr>
          <p:cNvPr id="135182" name="Text Box 14"/>
          <p:cNvSpPr txBox="1">
            <a:spLocks noChangeArrowheads="1"/>
          </p:cNvSpPr>
          <p:nvPr/>
        </p:nvSpPr>
        <p:spPr bwMode="auto">
          <a:xfrm>
            <a:off x="4475163" y="3273425"/>
            <a:ext cx="4668837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4400" b="1">
                <a:solidFill>
                  <a:srgbClr val="3366CC"/>
                </a:solidFill>
              </a:rPr>
              <a:t>Những </a:t>
            </a:r>
            <a:r>
              <a:rPr lang="vi-VN" sz="4400" b="1">
                <a:solidFill>
                  <a:srgbClr val="3366CC"/>
                </a:solidFill>
              </a:rPr>
              <a:t>đ</a:t>
            </a:r>
            <a:r>
              <a:rPr lang="en-US" sz="4400" b="1">
                <a:solidFill>
                  <a:srgbClr val="3366CC"/>
                </a:solidFill>
              </a:rPr>
              <a:t>iều </a:t>
            </a:r>
            <a:r>
              <a:rPr lang="vi-VN" sz="4400" b="1">
                <a:solidFill>
                  <a:srgbClr val="3366CC"/>
                </a:solidFill>
              </a:rPr>
              <a:t>ư</a:t>
            </a:r>
            <a:r>
              <a:rPr lang="en-US" sz="4400" b="1">
                <a:solidFill>
                  <a:srgbClr val="3366CC"/>
                </a:solidFill>
              </a:rPr>
              <a:t>ớc tham lam không bao giờ </a:t>
            </a:r>
            <a:r>
              <a:rPr lang="vi-VN" sz="4400" b="1">
                <a:solidFill>
                  <a:srgbClr val="3366CC"/>
                </a:solidFill>
              </a:rPr>
              <a:t>đ</a:t>
            </a:r>
            <a:r>
              <a:rPr lang="en-US" sz="4400" b="1">
                <a:solidFill>
                  <a:srgbClr val="3366CC"/>
                </a:solidFill>
              </a:rPr>
              <a:t>em lại hạnh phúc cho con ng</a:t>
            </a:r>
            <a:r>
              <a:rPr lang="vi-VN" sz="4400" b="1">
                <a:solidFill>
                  <a:srgbClr val="3366CC"/>
                </a:solidFill>
              </a:rPr>
              <a:t>ư</a:t>
            </a:r>
            <a:r>
              <a:rPr lang="en-US" sz="4400" b="1">
                <a:solidFill>
                  <a:srgbClr val="3366CC"/>
                </a:solidFill>
              </a:rPr>
              <a:t>ời.</a:t>
            </a:r>
            <a:endParaRPr lang="en-GB" sz="4400" b="1">
              <a:solidFill>
                <a:srgbClr val="3366CC"/>
              </a:solidFill>
            </a:endParaRPr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6965950" y="2124075"/>
            <a:ext cx="1882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2800">
                <a:solidFill>
                  <a:srgbClr val="FF6600"/>
                </a:solidFill>
              </a:rPr>
              <a:t>phép màu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5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17850" y="0"/>
            <a:ext cx="2700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3600">
                <a:solidFill>
                  <a:schemeClr val="bg2"/>
                </a:solidFill>
              </a:rPr>
              <a:t>Tập </a:t>
            </a:r>
            <a:r>
              <a:rPr lang="vi-VN" sz="3600">
                <a:solidFill>
                  <a:schemeClr val="bg2"/>
                </a:solidFill>
              </a:rPr>
              <a:t>đ</a:t>
            </a:r>
            <a:r>
              <a:rPr lang="en-GB" sz="3600">
                <a:solidFill>
                  <a:schemeClr val="bg2"/>
                </a:solidFill>
              </a:rPr>
              <a:t>ọc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42988" y="404813"/>
            <a:ext cx="7777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3600"/>
              <a:t> </a:t>
            </a:r>
            <a:endParaRPr lang="en-GB" sz="3600" b="1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38288" y="722313"/>
            <a:ext cx="6261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4000" b="1">
                <a:solidFill>
                  <a:schemeClr val="bg1"/>
                </a:solidFill>
              </a:rPr>
              <a:t>Điều </a:t>
            </a:r>
            <a:r>
              <a:rPr lang="vi-VN" sz="4000" b="1">
                <a:solidFill>
                  <a:schemeClr val="bg1"/>
                </a:solidFill>
              </a:rPr>
              <a:t>ư</a:t>
            </a:r>
            <a:r>
              <a:rPr lang="en-GB" sz="4000" b="1">
                <a:solidFill>
                  <a:schemeClr val="bg1"/>
                </a:solidFill>
              </a:rPr>
              <a:t>ớc của vua Mi-</a:t>
            </a:r>
            <a:r>
              <a:rPr lang="vi-VN" sz="4000" b="1">
                <a:solidFill>
                  <a:schemeClr val="bg1"/>
                </a:solidFill>
              </a:rPr>
              <a:t>đ</a:t>
            </a:r>
            <a:r>
              <a:rPr lang="en-GB" sz="4000" b="1">
                <a:solidFill>
                  <a:schemeClr val="bg1"/>
                </a:solidFill>
              </a:rPr>
              <a:t>át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407988" y="1617663"/>
            <a:ext cx="2497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3600" b="1" u="sng">
                <a:solidFill>
                  <a:schemeClr val="bg2"/>
                </a:solidFill>
              </a:rPr>
              <a:t>Nội dung: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974725" y="2525713"/>
            <a:ext cx="8169275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</a:rPr>
              <a:t>Những </a:t>
            </a:r>
            <a:r>
              <a:rPr lang="vi-VN" sz="4800" b="1">
                <a:solidFill>
                  <a:schemeClr val="bg1"/>
                </a:solidFill>
              </a:rPr>
              <a:t>đ</a:t>
            </a:r>
            <a:r>
              <a:rPr lang="en-US" sz="4800" b="1">
                <a:solidFill>
                  <a:schemeClr val="bg1"/>
                </a:solidFill>
              </a:rPr>
              <a:t>iều </a:t>
            </a:r>
            <a:r>
              <a:rPr lang="vi-VN" sz="4800" b="1">
                <a:solidFill>
                  <a:schemeClr val="bg1"/>
                </a:solidFill>
              </a:rPr>
              <a:t>ư</a:t>
            </a:r>
            <a:r>
              <a:rPr lang="en-US" sz="4800" b="1">
                <a:solidFill>
                  <a:schemeClr val="bg1"/>
                </a:solidFill>
              </a:rPr>
              <a:t>ớc tham lam không bao giờ </a:t>
            </a:r>
            <a:r>
              <a:rPr lang="vi-VN" sz="4800" b="1">
                <a:solidFill>
                  <a:schemeClr val="bg1"/>
                </a:solidFill>
              </a:rPr>
              <a:t>đ</a:t>
            </a:r>
            <a:r>
              <a:rPr lang="en-US" sz="4800" b="1">
                <a:solidFill>
                  <a:schemeClr val="bg1"/>
                </a:solidFill>
              </a:rPr>
              <a:t>em lại hạnh phúc cho con ng</a:t>
            </a:r>
            <a:r>
              <a:rPr lang="vi-VN" sz="4800" b="1">
                <a:solidFill>
                  <a:schemeClr val="bg1"/>
                </a:solidFill>
              </a:rPr>
              <a:t>ư</a:t>
            </a:r>
            <a:r>
              <a:rPr lang="en-US" sz="4800" b="1">
                <a:solidFill>
                  <a:schemeClr val="bg1"/>
                </a:solidFill>
              </a:rPr>
              <a:t>ời</a:t>
            </a:r>
            <a:endParaRPr lang="en-GB" sz="4800" b="1">
              <a:solidFill>
                <a:schemeClr val="bg1"/>
              </a:solidFill>
            </a:endParaRPr>
          </a:p>
        </p:txBody>
      </p:sp>
      <p:pic>
        <p:nvPicPr>
          <p:cNvPr id="14343" name="Picture 8" descr="j030347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6213" y="4883150"/>
            <a:ext cx="2854325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0063" y="0"/>
            <a:ext cx="2700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bg2"/>
                </a:solidFill>
              </a:rPr>
              <a:t>Tập </a:t>
            </a:r>
            <a:r>
              <a:rPr lang="vi-VN" sz="2800" b="1">
                <a:solidFill>
                  <a:schemeClr val="bg2"/>
                </a:solidFill>
              </a:rPr>
              <a:t>đ</a:t>
            </a:r>
            <a:r>
              <a:rPr lang="en-GB" sz="2800" b="1">
                <a:solidFill>
                  <a:schemeClr val="bg2"/>
                </a:solidFill>
              </a:rPr>
              <a:t>ọc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889000" y="303213"/>
            <a:ext cx="675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4000" b="1"/>
              <a:t>   </a:t>
            </a:r>
            <a:r>
              <a:rPr lang="en-GB" sz="4000" b="1">
                <a:solidFill>
                  <a:schemeClr val="bg1"/>
                </a:solidFill>
              </a:rPr>
              <a:t>Điều </a:t>
            </a:r>
            <a:r>
              <a:rPr lang="vi-VN" sz="4000" b="1">
                <a:solidFill>
                  <a:schemeClr val="bg1"/>
                </a:solidFill>
              </a:rPr>
              <a:t>ư</a:t>
            </a:r>
            <a:r>
              <a:rPr lang="en-GB" sz="4000" b="1">
                <a:solidFill>
                  <a:schemeClr val="bg1"/>
                </a:solidFill>
              </a:rPr>
              <a:t>ớc của vua Mi-</a:t>
            </a:r>
            <a:r>
              <a:rPr lang="vi-VN" sz="4000" b="1">
                <a:solidFill>
                  <a:schemeClr val="bg1"/>
                </a:solidFill>
              </a:rPr>
              <a:t>đ</a:t>
            </a:r>
            <a:r>
              <a:rPr lang="en-GB" sz="4000" b="1">
                <a:solidFill>
                  <a:schemeClr val="bg1"/>
                </a:solidFill>
              </a:rPr>
              <a:t>át.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4594225" y="2320925"/>
            <a:ext cx="310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3200" b="1" u="sng">
                <a:solidFill>
                  <a:schemeClr val="bg2"/>
                </a:solidFill>
              </a:rPr>
              <a:t>Nội dung: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66738" y="911225"/>
            <a:ext cx="2916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800" b="1" u="sng">
                <a:solidFill>
                  <a:schemeClr val="bg2"/>
                </a:solidFill>
              </a:rPr>
              <a:t>Luyện </a:t>
            </a:r>
            <a:r>
              <a:rPr lang="vi-VN" sz="2800" b="1" u="sng">
                <a:solidFill>
                  <a:schemeClr val="bg2"/>
                </a:solidFill>
              </a:rPr>
              <a:t>đ</a:t>
            </a:r>
            <a:r>
              <a:rPr lang="en-GB" sz="2800" b="1" u="sng">
                <a:solidFill>
                  <a:schemeClr val="bg2"/>
                </a:solidFill>
              </a:rPr>
              <a:t>ọc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0" y="1377950"/>
            <a:ext cx="3659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2800" b="1" i="1" u="sng">
                <a:solidFill>
                  <a:schemeClr val="bg2"/>
                </a:solidFill>
              </a:rPr>
              <a:t>1. Đọc </a:t>
            </a:r>
            <a:r>
              <a:rPr lang="vi-VN" sz="2800" b="1" i="1" u="sng">
                <a:solidFill>
                  <a:schemeClr val="bg2"/>
                </a:solidFill>
              </a:rPr>
              <a:t>đ</a:t>
            </a:r>
            <a:r>
              <a:rPr lang="en-GB" sz="2800" b="1" i="1" u="sng">
                <a:solidFill>
                  <a:schemeClr val="bg2"/>
                </a:solidFill>
              </a:rPr>
              <a:t>úng: </a:t>
            </a:r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H="1">
            <a:off x="4559300" y="1741488"/>
            <a:ext cx="11113" cy="4830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5313363" y="865188"/>
            <a:ext cx="2806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800" b="1" u="sng">
                <a:solidFill>
                  <a:schemeClr val="bg2"/>
                </a:solidFill>
              </a:rPr>
              <a:t>Tìm hiểu bài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0" y="1828800"/>
            <a:ext cx="4718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2800">
                <a:solidFill>
                  <a:srgbClr val="FF6600"/>
                </a:solidFill>
              </a:rPr>
              <a:t>Đi-ô-ni-dốt, Mi-</a:t>
            </a:r>
            <a:r>
              <a:rPr lang="vi-VN" sz="2800">
                <a:solidFill>
                  <a:srgbClr val="FF6600"/>
                </a:solidFill>
              </a:rPr>
              <a:t>đ</a:t>
            </a:r>
            <a:r>
              <a:rPr lang="en-GB" sz="2800">
                <a:solidFill>
                  <a:srgbClr val="FF6600"/>
                </a:solidFill>
              </a:rPr>
              <a:t>át, Pác-tôn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0" y="2346325"/>
            <a:ext cx="3887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3200" b="1" i="1" u="sng">
                <a:solidFill>
                  <a:schemeClr val="bg2"/>
                </a:solidFill>
              </a:rPr>
              <a:t>2. Đọc diễn cảm</a:t>
            </a: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4581525" y="1365250"/>
            <a:ext cx="4356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spcBef>
                <a:spcPct val="50000"/>
              </a:spcBef>
              <a:tabLst>
                <a:tab pos="53975" algn="l"/>
                <a:tab pos="174625" algn="l"/>
                <a:tab pos="228600" algn="l"/>
              </a:tabLst>
            </a:pPr>
            <a:r>
              <a:rPr lang="en-GB" sz="2800" b="1" i="1" u="sng">
                <a:solidFill>
                  <a:schemeClr val="bg2"/>
                </a:solidFill>
              </a:rPr>
              <a:t>Từ ngữ</a:t>
            </a: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4627563" y="1849438"/>
            <a:ext cx="1838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2800">
                <a:solidFill>
                  <a:srgbClr val="FF6600"/>
                </a:solidFill>
              </a:rPr>
              <a:t>quả nhiên</a:t>
            </a:r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4618038" y="2859088"/>
            <a:ext cx="476885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4400" b="1">
                <a:solidFill>
                  <a:srgbClr val="3366CC"/>
                </a:solidFill>
              </a:rPr>
              <a:t>Những </a:t>
            </a:r>
            <a:r>
              <a:rPr lang="vi-VN" sz="4400" b="1">
                <a:solidFill>
                  <a:srgbClr val="3366CC"/>
                </a:solidFill>
              </a:rPr>
              <a:t>đ</a:t>
            </a:r>
            <a:r>
              <a:rPr lang="en-US" sz="4400" b="1">
                <a:solidFill>
                  <a:srgbClr val="3366CC"/>
                </a:solidFill>
              </a:rPr>
              <a:t>iều </a:t>
            </a:r>
            <a:r>
              <a:rPr lang="vi-VN" sz="4400" b="1">
                <a:solidFill>
                  <a:srgbClr val="3366CC"/>
                </a:solidFill>
              </a:rPr>
              <a:t>ư</a:t>
            </a:r>
            <a:r>
              <a:rPr lang="en-US" sz="4400" b="1">
                <a:solidFill>
                  <a:srgbClr val="3366CC"/>
                </a:solidFill>
              </a:rPr>
              <a:t>ớc tham lam không bao giờ </a:t>
            </a:r>
            <a:r>
              <a:rPr lang="vi-VN" sz="4400" b="1">
                <a:solidFill>
                  <a:srgbClr val="3366CC"/>
                </a:solidFill>
              </a:rPr>
              <a:t>đ</a:t>
            </a:r>
            <a:r>
              <a:rPr lang="en-US" sz="4400" b="1">
                <a:solidFill>
                  <a:srgbClr val="3366CC"/>
                </a:solidFill>
              </a:rPr>
              <a:t>em lại hạnh phúc cho con ng</a:t>
            </a:r>
            <a:r>
              <a:rPr lang="vi-VN" sz="4400" b="1">
                <a:solidFill>
                  <a:srgbClr val="3366CC"/>
                </a:solidFill>
              </a:rPr>
              <a:t>ư</a:t>
            </a:r>
            <a:r>
              <a:rPr lang="en-US" sz="4400" b="1">
                <a:solidFill>
                  <a:srgbClr val="3366CC"/>
                </a:solidFill>
              </a:rPr>
              <a:t>ời.</a:t>
            </a:r>
            <a:endParaRPr lang="en-GB" sz="4400" b="1">
              <a:solidFill>
                <a:srgbClr val="3366CC"/>
              </a:solidFill>
            </a:endParaRP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6686550" y="1855788"/>
            <a:ext cx="1882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2800">
                <a:solidFill>
                  <a:srgbClr val="FF6600"/>
                </a:solidFill>
              </a:rPr>
              <a:t>phép màu</a:t>
            </a:r>
          </a:p>
        </p:txBody>
      </p:sp>
      <p:sp>
        <p:nvSpPr>
          <p:cNvPr id="137232" name="Rectangle 16"/>
          <p:cNvSpPr>
            <a:spLocks noChangeArrowheads="1"/>
          </p:cNvSpPr>
          <p:nvPr/>
        </p:nvSpPr>
        <p:spPr bwMode="auto">
          <a:xfrm>
            <a:off x="0" y="3046413"/>
            <a:ext cx="4362450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F"/>
            </a:pPr>
            <a:r>
              <a:rPr lang="en-US" sz="3600" b="1">
                <a:solidFill>
                  <a:srgbClr val="3366CC"/>
                </a:solidFill>
              </a:rPr>
              <a:t>Toàn bài </a:t>
            </a:r>
            <a:r>
              <a:rPr lang="vi-VN" sz="3600" b="1">
                <a:solidFill>
                  <a:srgbClr val="3366CC"/>
                </a:solidFill>
              </a:rPr>
              <a:t>đ</a:t>
            </a:r>
            <a:r>
              <a:rPr lang="en-US" sz="3600" b="1">
                <a:solidFill>
                  <a:srgbClr val="3366CC"/>
                </a:solidFill>
              </a:rPr>
              <a:t>ọc với giọng khoan thai</a:t>
            </a:r>
          </a:p>
          <a:p>
            <a:pPr algn="l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F"/>
            </a:pPr>
            <a:r>
              <a:rPr lang="en-US" sz="3600" b="1">
                <a:solidFill>
                  <a:srgbClr val="3366CC"/>
                </a:solidFill>
              </a:rPr>
              <a:t>Phân biệt giọng của nhân vật</a:t>
            </a:r>
          </a:p>
        </p:txBody>
      </p:sp>
      <p:sp>
        <p:nvSpPr>
          <p:cNvPr id="137233" name="Rectangle 17"/>
          <p:cNvSpPr>
            <a:spLocks noChangeArrowheads="1"/>
          </p:cNvSpPr>
          <p:nvPr/>
        </p:nvSpPr>
        <p:spPr bwMode="auto">
          <a:xfrm>
            <a:off x="0" y="5427663"/>
            <a:ext cx="4640263" cy="184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F"/>
            </a:pPr>
            <a:r>
              <a:rPr lang="en-US" sz="3600" b="1">
                <a:solidFill>
                  <a:srgbClr val="3366CC"/>
                </a:solidFill>
              </a:rPr>
              <a:t>Nhấn giọng ở từ ngữ gợi tả, gợi cảm.</a:t>
            </a:r>
          </a:p>
          <a:p>
            <a:pPr algn="l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3600">
              <a:solidFill>
                <a:srgbClr val="CCEC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7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37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7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7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24188" y="692150"/>
            <a:ext cx="2700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00"/>
                </a:solidFill>
              </a:rPr>
              <a:t>Tập </a:t>
            </a:r>
            <a:r>
              <a:rPr lang="vi-VN" sz="2000">
                <a:solidFill>
                  <a:srgbClr val="000000"/>
                </a:solidFill>
              </a:rPr>
              <a:t>đ</a:t>
            </a:r>
            <a:r>
              <a:rPr lang="en-GB" sz="2000">
                <a:solidFill>
                  <a:srgbClr val="000000"/>
                </a:solidFill>
              </a:rPr>
              <a:t>ọc</a:t>
            </a:r>
          </a:p>
        </p:txBody>
      </p:sp>
      <p:sp>
        <p:nvSpPr>
          <p:cNvPr id="90116" name="WordArt 4"/>
          <p:cNvSpPr>
            <a:spLocks noChangeArrowheads="1" noChangeShapeType="1" noTextEdit="1"/>
          </p:cNvSpPr>
          <p:nvPr/>
        </p:nvSpPr>
        <p:spPr bwMode="auto">
          <a:xfrm>
            <a:off x="1290638" y="1549400"/>
            <a:ext cx="6832600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</a:t>
            </a:r>
          </a:p>
        </p:txBody>
      </p:sp>
      <p:pic>
        <p:nvPicPr>
          <p:cNvPr id="901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3788" y="5192713"/>
            <a:ext cx="22875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3213" y="3848100"/>
            <a:ext cx="8840787" cy="1155700"/>
            <a:chOff x="420" y="2847"/>
            <a:chExt cx="4990" cy="635"/>
          </a:xfrm>
        </p:grpSpPr>
        <p:sp>
          <p:nvSpPr>
            <p:cNvPr id="3082" name="AutoShape 7"/>
            <p:cNvSpPr>
              <a:spLocks noChangeArrowheads="1"/>
            </p:cNvSpPr>
            <p:nvPr/>
          </p:nvSpPr>
          <p:spPr bwMode="auto">
            <a:xfrm>
              <a:off x="420" y="2847"/>
              <a:ext cx="4990" cy="635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GB" sz="3600" b="1"/>
                <a:t>   Nêu nội dung chính của bài.</a:t>
              </a:r>
            </a:p>
          </p:txBody>
        </p:sp>
        <p:pic>
          <p:nvPicPr>
            <p:cNvPr id="3083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" y="2944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03213" y="2463800"/>
            <a:ext cx="8840787" cy="1155700"/>
            <a:chOff x="420" y="2847"/>
            <a:chExt cx="4990" cy="635"/>
          </a:xfrm>
        </p:grpSpPr>
        <p:sp>
          <p:nvSpPr>
            <p:cNvPr id="3080" name="AutoShape 10"/>
            <p:cNvSpPr>
              <a:spLocks noChangeArrowheads="1"/>
            </p:cNvSpPr>
            <p:nvPr/>
          </p:nvSpPr>
          <p:spPr bwMode="auto">
            <a:xfrm>
              <a:off x="420" y="2847"/>
              <a:ext cx="4990" cy="635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GB" sz="3600" b="1"/>
                <a:t>   Đọc </a:t>
              </a:r>
              <a:r>
                <a:rPr lang="vi-VN" sz="3600" b="1"/>
                <a:t>đ</a:t>
              </a:r>
              <a:r>
                <a:rPr lang="en-GB" sz="3600" b="1"/>
                <a:t>oạn 2 bài “Th</a:t>
              </a:r>
              <a:r>
                <a:rPr lang="vi-VN" sz="3600" b="1"/>
                <a:t>ư</a:t>
              </a:r>
              <a:r>
                <a:rPr lang="en-GB" sz="3600" b="1"/>
                <a:t>a chuyện với mẹ”</a:t>
              </a:r>
            </a:p>
          </p:txBody>
        </p:sp>
        <p:pic>
          <p:nvPicPr>
            <p:cNvPr id="3081" name="Picture 1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" y="2944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9" name="Text Box 3"/>
          <p:cNvSpPr txBox="1">
            <a:spLocks noChangeArrowheads="1"/>
          </p:cNvSpPr>
          <p:nvPr/>
        </p:nvSpPr>
        <p:spPr bwMode="auto">
          <a:xfrm>
            <a:off x="758825" y="0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</a:rPr>
              <a:t>Thứ   ngày   tháng    n</a:t>
            </a:r>
            <a:r>
              <a:rPr lang="vi-VN" sz="2000" b="1">
                <a:solidFill>
                  <a:srgbClr val="000000"/>
                </a:solidFill>
              </a:rPr>
              <a:t>ă</a:t>
            </a:r>
            <a:r>
              <a:rPr lang="en-GB" sz="2000" b="1">
                <a:solidFill>
                  <a:srgbClr val="000000"/>
                </a:solidFill>
              </a:rPr>
              <a:t>m 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6" name="Picture 4" descr="vuamidat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1076325" y="0"/>
            <a:ext cx="6600825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2573338" y="1914525"/>
            <a:ext cx="3581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000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TẬP ĐỌC</a:t>
            </a:r>
          </a:p>
        </p:txBody>
      </p:sp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>
            <a:off x="1287463" y="3976688"/>
            <a:ext cx="6858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4000" b="1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3333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Điều ước của vua Mi - Đát</a:t>
            </a:r>
            <a:endParaRPr lang="en-US" sz="4000" b="1" kern="10">
              <a:ln w="12700" cap="rnd">
                <a:solidFill>
                  <a:srgbClr val="FFFF00"/>
                </a:solidFill>
                <a:prstDash val="sysDot"/>
                <a:round/>
                <a:headEnd/>
                <a:tailEnd/>
              </a:ln>
              <a:solidFill>
                <a:srgbClr val="3333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804863" y="427038"/>
            <a:ext cx="7777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3600" b="1">
                <a:solidFill>
                  <a:srgbClr val="000000"/>
                </a:solidFill>
              </a:rPr>
              <a:t>Thứ   ngày   tháng    n</a:t>
            </a:r>
            <a:r>
              <a:rPr lang="vi-VN" sz="3600" b="1">
                <a:solidFill>
                  <a:srgbClr val="000000"/>
                </a:solidFill>
              </a:rPr>
              <a:t>ă</a:t>
            </a:r>
            <a:r>
              <a:rPr lang="en-GB" sz="3600" b="1">
                <a:solidFill>
                  <a:srgbClr val="000000"/>
                </a:solidFill>
              </a:rPr>
              <a:t>m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F"/>
              <a:defRPr/>
            </a:pPr>
            <a:r>
              <a:rPr lang="en-US" smtClean="0"/>
              <a:t> </a:t>
            </a:r>
            <a:r>
              <a:rPr lang="en-US" sz="3300" b="1" i="1" u="sng" smtClean="0"/>
              <a:t>Đoạn 1</a:t>
            </a:r>
            <a:r>
              <a:rPr lang="en-US" sz="3300" b="1" smtClean="0"/>
              <a:t> : Có lần . . . . . .  h</a:t>
            </a:r>
            <a:r>
              <a:rPr lang="vi-VN" sz="3300" b="1" smtClean="0"/>
              <a:t>ơ</a:t>
            </a:r>
            <a:r>
              <a:rPr lang="en-US" sz="3300" b="1" smtClean="0"/>
              <a:t>n thế nữa</a:t>
            </a:r>
          </a:p>
          <a:p>
            <a:pPr eaLnBrk="1" hangingPunct="1">
              <a:buFont typeface="Wingdings" pitchFamily="2" charset="2"/>
              <a:buChar char="F"/>
              <a:defRPr/>
            </a:pPr>
            <a:endParaRPr lang="en-US" sz="3300" b="1" smtClean="0"/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F"/>
              <a:defRPr/>
            </a:pPr>
            <a:r>
              <a:rPr lang="en-US" sz="3300" b="1" smtClean="0"/>
              <a:t> </a:t>
            </a:r>
            <a:r>
              <a:rPr lang="en-US" sz="3300" b="1" i="1" u="sng" smtClean="0"/>
              <a:t>Đoạn 2</a:t>
            </a:r>
            <a:r>
              <a:rPr lang="en-US" sz="3300" b="1" smtClean="0"/>
              <a:t> : Bọn </a:t>
            </a:r>
            <a:r>
              <a:rPr lang="vi-VN" sz="3300" b="1" smtClean="0"/>
              <a:t>đ</a:t>
            </a:r>
            <a:r>
              <a:rPr lang="en-US" sz="3300" b="1" smtClean="0"/>
              <a:t>ầy tớ . . . . . </a:t>
            </a:r>
            <a:r>
              <a:rPr lang="vi-VN" sz="3300" b="1" smtClean="0"/>
              <a:t>đư</a:t>
            </a:r>
            <a:r>
              <a:rPr lang="en-US" sz="3300" b="1" smtClean="0"/>
              <a:t>ợc sống</a:t>
            </a:r>
          </a:p>
          <a:p>
            <a:pPr eaLnBrk="1" hangingPunct="1">
              <a:buFont typeface="Wingdings" pitchFamily="2" charset="2"/>
              <a:buChar char="F"/>
              <a:defRPr/>
            </a:pPr>
            <a:endParaRPr lang="en-US" sz="3300" b="1" smtClean="0"/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F"/>
              <a:defRPr/>
            </a:pPr>
            <a:r>
              <a:rPr lang="en-US" sz="3300" b="1" smtClean="0"/>
              <a:t> </a:t>
            </a:r>
            <a:r>
              <a:rPr lang="en-US" sz="3300" b="1" i="1" u="sng" smtClean="0"/>
              <a:t>Đoạn 3</a:t>
            </a:r>
            <a:r>
              <a:rPr lang="en-US" sz="3300" b="1" smtClean="0"/>
              <a:t> : Thần Đi-ô-ni-dốt …. tham lam</a:t>
            </a:r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1371600" y="381000"/>
            <a:ext cx="6705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0C0C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LUYỆN ĐỌC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97213" y="0"/>
            <a:ext cx="2700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bg2"/>
                </a:solidFill>
              </a:rPr>
              <a:t>Tập </a:t>
            </a:r>
            <a:r>
              <a:rPr lang="vi-VN" sz="2800" b="1">
                <a:solidFill>
                  <a:schemeClr val="bg2"/>
                </a:solidFill>
              </a:rPr>
              <a:t>đ</a:t>
            </a:r>
            <a:r>
              <a:rPr lang="en-GB" sz="2800" b="1">
                <a:solidFill>
                  <a:schemeClr val="bg2"/>
                </a:solidFill>
              </a:rPr>
              <a:t>ọc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111250" y="0"/>
            <a:ext cx="7777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3600" b="1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33450" y="331788"/>
            <a:ext cx="675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4000" b="1">
                <a:solidFill>
                  <a:srgbClr val="333399"/>
                </a:solidFill>
              </a:rPr>
              <a:t>   </a:t>
            </a:r>
            <a:r>
              <a:rPr lang="en-GB" sz="4000" b="1">
                <a:solidFill>
                  <a:srgbClr val="800080"/>
                </a:solidFill>
              </a:rPr>
              <a:t>Điều </a:t>
            </a:r>
            <a:r>
              <a:rPr lang="vi-VN" sz="4000" b="1">
                <a:solidFill>
                  <a:srgbClr val="800080"/>
                </a:solidFill>
              </a:rPr>
              <a:t>ư</a:t>
            </a:r>
            <a:r>
              <a:rPr lang="en-GB" sz="4000" b="1">
                <a:solidFill>
                  <a:srgbClr val="800080"/>
                </a:solidFill>
              </a:rPr>
              <a:t>ớc của vua Mi-</a:t>
            </a:r>
            <a:r>
              <a:rPr lang="vi-VN" sz="4000" b="1">
                <a:solidFill>
                  <a:srgbClr val="800080"/>
                </a:solidFill>
              </a:rPr>
              <a:t>đ</a:t>
            </a:r>
            <a:r>
              <a:rPr lang="en-GB" sz="4000" b="1">
                <a:solidFill>
                  <a:srgbClr val="800080"/>
                </a:solidFill>
              </a:rPr>
              <a:t>át.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711700" y="3263900"/>
            <a:ext cx="340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3200" b="1" u="sng">
                <a:solidFill>
                  <a:srgbClr val="333399"/>
                </a:solidFill>
              </a:rPr>
              <a:t>Nội dung: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25475" y="1028700"/>
            <a:ext cx="2916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3600" b="1" u="sng">
                <a:solidFill>
                  <a:srgbClr val="6600CC"/>
                </a:solidFill>
              </a:rPr>
              <a:t>Luyện </a:t>
            </a:r>
            <a:r>
              <a:rPr lang="vi-VN" sz="3600" b="1" u="sng">
                <a:solidFill>
                  <a:srgbClr val="6600CC"/>
                </a:solidFill>
              </a:rPr>
              <a:t>đ</a:t>
            </a:r>
            <a:r>
              <a:rPr lang="en-GB" sz="3600" b="1" u="sng">
                <a:solidFill>
                  <a:srgbClr val="6600CC"/>
                </a:solidFill>
              </a:rPr>
              <a:t>ọc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0" y="1598613"/>
            <a:ext cx="3659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3200" b="1" i="1" u="sng">
                <a:solidFill>
                  <a:schemeClr val="bg2"/>
                </a:solidFill>
              </a:rPr>
              <a:t>1. Đọc </a:t>
            </a:r>
            <a:r>
              <a:rPr lang="vi-VN" sz="3200" b="1" i="1" u="sng">
                <a:solidFill>
                  <a:schemeClr val="bg2"/>
                </a:solidFill>
              </a:rPr>
              <a:t>đ</a:t>
            </a:r>
            <a:r>
              <a:rPr lang="en-GB" sz="3200" b="1" i="1" u="sng">
                <a:solidFill>
                  <a:schemeClr val="bg2"/>
                </a:solidFill>
              </a:rPr>
              <a:t>úng:</a:t>
            </a:r>
            <a:r>
              <a:rPr lang="en-GB" sz="3200" b="1" i="1" u="sng"/>
              <a:t> 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56125" y="1889125"/>
            <a:ext cx="3175" cy="47704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299075" y="1012825"/>
            <a:ext cx="3617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3600" b="1" u="sng">
                <a:solidFill>
                  <a:srgbClr val="6600CC"/>
                </a:solidFill>
              </a:rPr>
              <a:t>Tìm hiểu bài</a:t>
            </a:r>
          </a:p>
        </p:txBody>
      </p:sp>
      <p:sp>
        <p:nvSpPr>
          <p:cNvPr id="139274" name="Text Box 10"/>
          <p:cNvSpPr txBox="1">
            <a:spLocks noChangeArrowheads="1"/>
          </p:cNvSpPr>
          <p:nvPr/>
        </p:nvSpPr>
        <p:spPr bwMode="auto">
          <a:xfrm>
            <a:off x="0" y="2168525"/>
            <a:ext cx="4718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3200" b="1">
                <a:solidFill>
                  <a:srgbClr val="FF6600"/>
                </a:solidFill>
              </a:rPr>
              <a:t>Đi-ô-ni-dốt, Mi-</a:t>
            </a:r>
            <a:r>
              <a:rPr lang="vi-VN" sz="3200" b="1">
                <a:solidFill>
                  <a:srgbClr val="FF6600"/>
                </a:solidFill>
              </a:rPr>
              <a:t>đ</a:t>
            </a:r>
            <a:r>
              <a:rPr lang="en-GB" sz="3200" b="1">
                <a:solidFill>
                  <a:srgbClr val="FF6600"/>
                </a:solidFill>
              </a:rPr>
              <a:t>át, Pác-tôn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0" y="3333750"/>
            <a:ext cx="3887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3200" b="1" i="1" u="sng">
                <a:solidFill>
                  <a:schemeClr val="bg2"/>
                </a:solidFill>
              </a:rPr>
              <a:t>2. Đọc diễn cảm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559300" y="1571625"/>
            <a:ext cx="4356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spcBef>
                <a:spcPct val="50000"/>
              </a:spcBef>
              <a:tabLst>
                <a:tab pos="53975" algn="l"/>
                <a:tab pos="174625" algn="l"/>
                <a:tab pos="228600" algn="l"/>
              </a:tabLst>
            </a:pPr>
            <a:r>
              <a:rPr lang="en-GB" sz="3200" b="1" i="1" u="sng">
                <a:solidFill>
                  <a:schemeClr val="bg2"/>
                </a:solidFill>
              </a:rPr>
              <a:t>Từ</a:t>
            </a:r>
            <a:r>
              <a:rPr lang="en-GB" sz="3200" b="1" i="1" u="sng"/>
              <a:t> </a:t>
            </a:r>
            <a:r>
              <a:rPr lang="en-GB" sz="3200" b="1" i="1" u="sng">
                <a:solidFill>
                  <a:schemeClr val="bg2"/>
                </a:solidFill>
              </a:rPr>
              <a:t>ngữ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902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endParaRPr lang="en-US" sz="2000" smtClean="0">
              <a:solidFill>
                <a:schemeClr val="hlink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en-US" sz="2000" smtClean="0">
              <a:solidFill>
                <a:schemeClr val="hlink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en-US" sz="2000" smtClean="0">
              <a:solidFill>
                <a:schemeClr val="hlink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smtClean="0"/>
              <a:t>    Có lần thần Đi - ô - ni - dốt hiện ra, cho vua Mi - </a:t>
            </a:r>
            <a:r>
              <a:rPr lang="vi-VN" sz="2600" b="1" smtClean="0"/>
              <a:t>đ</a:t>
            </a:r>
            <a:r>
              <a:rPr lang="en-US" sz="2600" b="1" smtClean="0"/>
              <a:t>át </a:t>
            </a:r>
            <a:r>
              <a:rPr lang="vi-VN" sz="2600" b="1" smtClean="0"/>
              <a:t>đư</a:t>
            </a:r>
            <a:r>
              <a:rPr lang="en-US" sz="2600" b="1" smtClean="0"/>
              <a:t>ợc </a:t>
            </a:r>
            <a:r>
              <a:rPr lang="vi-VN" sz="2600" b="1" smtClean="0"/>
              <a:t>ư</a:t>
            </a:r>
            <a:r>
              <a:rPr lang="en-US" sz="2600" b="1" smtClean="0"/>
              <a:t>ớc một </a:t>
            </a:r>
            <a:r>
              <a:rPr lang="vi-VN" sz="2600" b="1" smtClean="0"/>
              <a:t>đ</a:t>
            </a:r>
            <a:r>
              <a:rPr lang="en-US" sz="2600" b="1" smtClean="0"/>
              <a:t>iều. Mi - </a:t>
            </a:r>
            <a:r>
              <a:rPr lang="vi-VN" sz="2600" b="1" smtClean="0"/>
              <a:t>đ</a:t>
            </a:r>
            <a:r>
              <a:rPr lang="en-US" sz="2600" b="1" smtClean="0"/>
              <a:t>át vốn tham lam  nên nói ngay: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smtClean="0"/>
              <a:t>   - Xin Thần cho mọi vật tôi chạm </a:t>
            </a:r>
            <a:r>
              <a:rPr lang="vi-VN" sz="2600" b="1" smtClean="0"/>
              <a:t>đ</a:t>
            </a:r>
            <a:r>
              <a:rPr lang="en-US" sz="2600" b="1" smtClean="0"/>
              <a:t>ến </a:t>
            </a:r>
            <a:r>
              <a:rPr lang="vi-VN" sz="2600" b="1" smtClean="0"/>
              <a:t>đ</a:t>
            </a:r>
            <a:r>
              <a:rPr lang="en-US" sz="2600" b="1" smtClean="0"/>
              <a:t>ều hóa</a:t>
            </a:r>
            <a:r>
              <a:rPr lang="en-US" sz="2600" b="1" smtClean="0">
                <a:solidFill>
                  <a:srgbClr val="FF3300"/>
                </a:solidFill>
              </a:rPr>
              <a:t> </a:t>
            </a:r>
            <a:r>
              <a:rPr lang="en-US" sz="2600" b="1" smtClean="0"/>
              <a:t> thành vàng !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smtClean="0"/>
              <a:t>     Thần Đi- ô - ni - dốt mỉm c</a:t>
            </a:r>
            <a:r>
              <a:rPr lang="vi-VN" sz="2600" b="1" smtClean="0"/>
              <a:t>ư</a:t>
            </a:r>
            <a:r>
              <a:rPr lang="en-US" sz="2600" b="1" smtClean="0"/>
              <a:t>ời </a:t>
            </a:r>
            <a:r>
              <a:rPr lang="vi-VN" sz="2600" b="1" smtClean="0"/>
              <a:t>ư</a:t>
            </a:r>
            <a:r>
              <a:rPr lang="en-US" sz="2600" b="1" smtClean="0"/>
              <a:t>ng thuận.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smtClean="0"/>
              <a:t>     Vua Mi - </a:t>
            </a:r>
            <a:r>
              <a:rPr lang="vi-VN" sz="2600" b="1" smtClean="0"/>
              <a:t>đ</a:t>
            </a:r>
            <a:r>
              <a:rPr lang="en-US" sz="2600" b="1" smtClean="0"/>
              <a:t>át thử bẻ một cành sồi, cành </a:t>
            </a:r>
            <a:r>
              <a:rPr lang="vi-VN" sz="2600" b="1" smtClean="0"/>
              <a:t>đ</a:t>
            </a:r>
            <a:r>
              <a:rPr lang="en-US" sz="2600" b="1" smtClean="0"/>
              <a:t>ó liền biến thành vàng. Vua ngắt một quả táo, quả táo cũng thành vàng nốt. T</a:t>
            </a:r>
            <a:r>
              <a:rPr lang="vi-VN" sz="2600" b="1" smtClean="0"/>
              <a:t>ư</a:t>
            </a:r>
            <a:r>
              <a:rPr lang="en-US" sz="2600" b="1" smtClean="0"/>
              <a:t>ởng không có ai trên </a:t>
            </a:r>
            <a:r>
              <a:rPr lang="vi-VN" sz="2600" b="1" smtClean="0"/>
              <a:t>đ</a:t>
            </a:r>
            <a:r>
              <a:rPr lang="en-US" sz="2600" b="1" smtClean="0"/>
              <a:t>ời  sung s</a:t>
            </a:r>
            <a:r>
              <a:rPr lang="vi-VN" sz="2600" b="1" smtClean="0"/>
              <a:t>ư</a:t>
            </a:r>
            <a:r>
              <a:rPr lang="en-US" sz="2600" b="1" smtClean="0"/>
              <a:t>ớng  h</a:t>
            </a:r>
            <a:r>
              <a:rPr lang="vi-VN" sz="2600" b="1" smtClean="0"/>
              <a:t>ơ</a:t>
            </a:r>
            <a:r>
              <a:rPr lang="en-US" sz="2600" b="1" smtClean="0"/>
              <a:t>n thế nữa !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LUYỆN ĐỌC</a:t>
            </a:r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7216775" y="3284538"/>
            <a:ext cx="152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>
            <a:off x="8153400" y="4021138"/>
            <a:ext cx="595313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711200" y="6030913"/>
            <a:ext cx="1873250" cy="3016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>
            <a:off x="5602288" y="4703763"/>
            <a:ext cx="1625600" cy="142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1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nimBg="1"/>
      <p:bldP spid="101381" grpId="0" animBg="1"/>
      <p:bldP spid="101383" grpId="0" animBg="1"/>
      <p:bldP spid="1013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endParaRPr lang="en-US" sz="2400" smtClean="0">
              <a:solidFill>
                <a:schemeClr val="hlink"/>
              </a:solidFill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smtClean="0">
              <a:solidFill>
                <a:schemeClr val="hlink"/>
              </a:solidFill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600" b="1" smtClean="0"/>
              <a:t>    Bọn </a:t>
            </a:r>
            <a:r>
              <a:rPr lang="vi-VN" sz="2600" b="1" smtClean="0"/>
              <a:t>đ</a:t>
            </a:r>
            <a:r>
              <a:rPr lang="en-US" sz="2600" b="1" smtClean="0"/>
              <a:t>ầy tớ dọn thức </a:t>
            </a:r>
            <a:r>
              <a:rPr lang="vi-VN" sz="2600" b="1" smtClean="0"/>
              <a:t>ă</a:t>
            </a:r>
            <a:r>
              <a:rPr lang="en-US" sz="2600" b="1" smtClean="0"/>
              <a:t>n cho Mi - </a:t>
            </a:r>
            <a:r>
              <a:rPr lang="vi-VN" sz="2600" b="1" smtClean="0"/>
              <a:t>đ</a:t>
            </a:r>
            <a:r>
              <a:rPr lang="en-US" sz="2600" b="1" smtClean="0"/>
              <a:t>át. Nhà vua  sung s</a:t>
            </a:r>
            <a:r>
              <a:rPr lang="vi-VN" sz="2600" b="1" smtClean="0"/>
              <a:t>ư</a:t>
            </a:r>
            <a:r>
              <a:rPr lang="en-US" sz="2600" b="1" smtClean="0"/>
              <a:t>ớng ngồi vào bàn. Lúc </a:t>
            </a:r>
            <a:r>
              <a:rPr lang="vi-VN" sz="2600" b="1" smtClean="0"/>
              <a:t>đ</a:t>
            </a:r>
            <a:r>
              <a:rPr lang="en-US" sz="2600" b="1" smtClean="0"/>
              <a:t>ó ông mới biết mình </a:t>
            </a:r>
            <a:r>
              <a:rPr lang="vi-VN" sz="2600" b="1" smtClean="0"/>
              <a:t>đ</a:t>
            </a:r>
            <a:r>
              <a:rPr lang="en-US" sz="2600" b="1" smtClean="0"/>
              <a:t>ã xin một </a:t>
            </a:r>
            <a:r>
              <a:rPr lang="vi-VN" sz="2600" b="1" smtClean="0"/>
              <a:t>đ</a:t>
            </a:r>
            <a:r>
              <a:rPr lang="en-US" sz="2600" b="1" smtClean="0"/>
              <a:t>iều </a:t>
            </a:r>
            <a:r>
              <a:rPr lang="vi-VN" sz="2600" b="1" smtClean="0"/>
              <a:t>ư</a:t>
            </a:r>
            <a:r>
              <a:rPr lang="en-US" sz="2600" b="1" smtClean="0"/>
              <a:t>ớc khủng khiếp. Các thức </a:t>
            </a:r>
            <a:r>
              <a:rPr lang="vi-VN" sz="2600" b="1" smtClean="0"/>
              <a:t>ă</a:t>
            </a:r>
            <a:r>
              <a:rPr lang="en-US" sz="2600" b="1" smtClean="0"/>
              <a:t>n, thức uống khi nhà vua chạm tay vào </a:t>
            </a:r>
            <a:r>
              <a:rPr lang="vi-VN" sz="2600" b="1" smtClean="0"/>
              <a:t>đ</a:t>
            </a:r>
            <a:r>
              <a:rPr lang="en-US" sz="2600" b="1" smtClean="0"/>
              <a:t>ều biến thành vàng. Mi - </a:t>
            </a:r>
            <a:r>
              <a:rPr lang="vi-VN" sz="2600" b="1" smtClean="0"/>
              <a:t>đ</a:t>
            </a:r>
            <a:r>
              <a:rPr lang="en-US" sz="2600" b="1" smtClean="0"/>
              <a:t>át bụng </a:t>
            </a:r>
            <a:r>
              <a:rPr lang="vi-VN" sz="2600" b="1" smtClean="0"/>
              <a:t>đ</a:t>
            </a:r>
            <a:r>
              <a:rPr lang="en-US" sz="2600" b="1" smtClean="0"/>
              <a:t>ói  cồn cào, chịu không nổi, liền chắp tay cầu khẩn :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600" b="1" smtClean="0"/>
              <a:t> - Xin Thần tha tội cho tôi ! Xin Ng</a:t>
            </a:r>
            <a:r>
              <a:rPr lang="vi-VN" sz="2600" b="1" smtClean="0"/>
              <a:t>ư</a:t>
            </a:r>
            <a:r>
              <a:rPr lang="en-US" sz="2600" b="1" smtClean="0"/>
              <a:t>ời lấy lại </a:t>
            </a:r>
            <a:r>
              <a:rPr lang="vi-VN" sz="2600" b="1" smtClean="0"/>
              <a:t>đ</a:t>
            </a:r>
            <a:r>
              <a:rPr lang="en-US" sz="2600" b="1" smtClean="0"/>
              <a:t>iều </a:t>
            </a:r>
            <a:r>
              <a:rPr lang="vi-VN" sz="2600" b="1" smtClean="0"/>
              <a:t>ư</a:t>
            </a:r>
            <a:r>
              <a:rPr lang="en-US" sz="2600" b="1" smtClean="0"/>
              <a:t>ớc </a:t>
            </a:r>
            <a:r>
              <a:rPr lang="vi-VN" sz="2600" b="1" smtClean="0"/>
              <a:t>đ</a:t>
            </a:r>
            <a:r>
              <a:rPr lang="en-US" sz="2600" b="1" smtClean="0"/>
              <a:t>ể cho tôi  </a:t>
            </a:r>
            <a:r>
              <a:rPr lang="vi-VN" sz="2600" b="1" smtClean="0"/>
              <a:t>đư</a:t>
            </a:r>
            <a:r>
              <a:rPr lang="en-US" sz="2600" b="1" smtClean="0"/>
              <a:t>ợc sống !   </a:t>
            </a:r>
            <a:endParaRPr lang="en-US" sz="2600" b="1" u="sng" smtClean="0"/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301625" y="228600"/>
            <a:ext cx="8510588" cy="1325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LUYỆN ĐỌC</a:t>
            </a:r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>
            <a:off x="749300" y="3381375"/>
            <a:ext cx="1828800" cy="3016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05" name="Line 5"/>
          <p:cNvSpPr>
            <a:spLocks noChangeShapeType="1"/>
          </p:cNvSpPr>
          <p:nvPr/>
        </p:nvSpPr>
        <p:spPr bwMode="auto">
          <a:xfrm>
            <a:off x="5051425" y="3789363"/>
            <a:ext cx="20034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>
            <a:off x="6488113" y="4557713"/>
            <a:ext cx="1408112" cy="142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>
            <a:off x="4757738" y="4994275"/>
            <a:ext cx="1465262" cy="142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>
            <a:off x="2178050" y="5457825"/>
            <a:ext cx="10001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nimBg="1"/>
      <p:bldP spid="102405" grpId="0" animBg="1"/>
      <p:bldP spid="102406" grpId="0" animBg="1"/>
      <p:bldP spid="102407" grpId="0" animBg="1"/>
      <p:bldP spid="1024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97213" y="0"/>
            <a:ext cx="2700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bg2"/>
                </a:solidFill>
              </a:rPr>
              <a:t>Tập </a:t>
            </a:r>
            <a:r>
              <a:rPr lang="vi-VN" sz="2800" b="1">
                <a:solidFill>
                  <a:schemeClr val="bg2"/>
                </a:solidFill>
              </a:rPr>
              <a:t>đ</a:t>
            </a:r>
            <a:r>
              <a:rPr lang="en-GB" sz="2800" b="1">
                <a:solidFill>
                  <a:schemeClr val="bg2"/>
                </a:solidFill>
              </a:rPr>
              <a:t>ọc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11250" y="0"/>
            <a:ext cx="7777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3600" b="1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33450" y="331788"/>
            <a:ext cx="675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4000" b="1">
                <a:solidFill>
                  <a:srgbClr val="333399"/>
                </a:solidFill>
              </a:rPr>
              <a:t>   </a:t>
            </a:r>
            <a:r>
              <a:rPr lang="en-GB" sz="4000" b="1">
                <a:solidFill>
                  <a:srgbClr val="800080"/>
                </a:solidFill>
              </a:rPr>
              <a:t>Điều </a:t>
            </a:r>
            <a:r>
              <a:rPr lang="vi-VN" sz="4000" b="1">
                <a:solidFill>
                  <a:srgbClr val="800080"/>
                </a:solidFill>
              </a:rPr>
              <a:t>ư</a:t>
            </a:r>
            <a:r>
              <a:rPr lang="en-GB" sz="4000" b="1">
                <a:solidFill>
                  <a:srgbClr val="800080"/>
                </a:solidFill>
              </a:rPr>
              <a:t>ớc của vua Mi-</a:t>
            </a:r>
            <a:r>
              <a:rPr lang="vi-VN" sz="4000" b="1">
                <a:solidFill>
                  <a:srgbClr val="800080"/>
                </a:solidFill>
              </a:rPr>
              <a:t>đ</a:t>
            </a:r>
            <a:r>
              <a:rPr lang="en-GB" sz="4000" b="1">
                <a:solidFill>
                  <a:srgbClr val="800080"/>
                </a:solidFill>
              </a:rPr>
              <a:t>át.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711700" y="3263900"/>
            <a:ext cx="340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3200" b="1" u="sng">
                <a:solidFill>
                  <a:srgbClr val="333399"/>
                </a:solidFill>
              </a:rPr>
              <a:t>Nội dung: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25475" y="1028700"/>
            <a:ext cx="2916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3600" b="1" u="sng">
                <a:solidFill>
                  <a:srgbClr val="6600CC"/>
                </a:solidFill>
              </a:rPr>
              <a:t>Luyện </a:t>
            </a:r>
            <a:r>
              <a:rPr lang="vi-VN" sz="3600" b="1" u="sng">
                <a:solidFill>
                  <a:srgbClr val="6600CC"/>
                </a:solidFill>
              </a:rPr>
              <a:t>đ</a:t>
            </a:r>
            <a:r>
              <a:rPr lang="en-GB" sz="3600" b="1" u="sng">
                <a:solidFill>
                  <a:srgbClr val="6600CC"/>
                </a:solidFill>
              </a:rPr>
              <a:t>ọc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0" y="1598613"/>
            <a:ext cx="3659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3200" b="1" i="1" u="sng">
                <a:solidFill>
                  <a:schemeClr val="bg2"/>
                </a:solidFill>
              </a:rPr>
              <a:t>1. Đọc </a:t>
            </a:r>
            <a:r>
              <a:rPr lang="vi-VN" sz="3200" b="1" i="1" u="sng">
                <a:solidFill>
                  <a:schemeClr val="bg2"/>
                </a:solidFill>
              </a:rPr>
              <a:t>đ</a:t>
            </a:r>
            <a:r>
              <a:rPr lang="en-GB" sz="3200" b="1" i="1" u="sng">
                <a:solidFill>
                  <a:schemeClr val="bg2"/>
                </a:solidFill>
              </a:rPr>
              <a:t>úng:</a:t>
            </a:r>
            <a:r>
              <a:rPr lang="en-GB" sz="3200" b="1" i="1" u="sng"/>
              <a:t> 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556125" y="1889125"/>
            <a:ext cx="3175" cy="47704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299075" y="1012825"/>
            <a:ext cx="3617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3600" b="1" u="sng">
                <a:solidFill>
                  <a:srgbClr val="6600CC"/>
                </a:solidFill>
              </a:rPr>
              <a:t>Tìm hiểu bài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0" y="2168525"/>
            <a:ext cx="4718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3200" b="1">
                <a:solidFill>
                  <a:srgbClr val="FF6600"/>
                </a:solidFill>
              </a:rPr>
              <a:t>Đi-ô-ni-dốt, Mi-</a:t>
            </a:r>
            <a:r>
              <a:rPr lang="vi-VN" sz="3200" b="1">
                <a:solidFill>
                  <a:srgbClr val="FF6600"/>
                </a:solidFill>
              </a:rPr>
              <a:t>đ</a:t>
            </a:r>
            <a:r>
              <a:rPr lang="en-GB" sz="3200" b="1">
                <a:solidFill>
                  <a:srgbClr val="FF6600"/>
                </a:solidFill>
              </a:rPr>
              <a:t>át, Pác-tôn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0" y="3333750"/>
            <a:ext cx="3887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3200" b="1" i="1" u="sng">
                <a:solidFill>
                  <a:schemeClr val="bg2"/>
                </a:solidFill>
              </a:rPr>
              <a:t>2. Đọc diễn cảm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559300" y="1571625"/>
            <a:ext cx="4356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spcBef>
                <a:spcPct val="50000"/>
              </a:spcBef>
              <a:tabLst>
                <a:tab pos="53975" algn="l"/>
                <a:tab pos="174625" algn="l"/>
                <a:tab pos="228600" algn="l"/>
              </a:tabLst>
            </a:pPr>
            <a:r>
              <a:rPr lang="en-GB" sz="3200" b="1" i="1" u="sng">
                <a:solidFill>
                  <a:schemeClr val="bg2"/>
                </a:solidFill>
              </a:rPr>
              <a:t>Từ</a:t>
            </a:r>
            <a:r>
              <a:rPr lang="en-GB" sz="3200" b="1" i="1" u="sng"/>
              <a:t> </a:t>
            </a:r>
            <a:r>
              <a:rPr lang="en-GB" sz="3200" b="1" i="1" u="sng">
                <a:solidFill>
                  <a:schemeClr val="bg2"/>
                </a:solidFill>
              </a:rPr>
              <a:t>ngữ</a:t>
            </a:r>
          </a:p>
        </p:txBody>
      </p:sp>
      <p:sp>
        <p:nvSpPr>
          <p:cNvPr id="193549" name="Text Box 13"/>
          <p:cNvSpPr txBox="1">
            <a:spLocks noChangeArrowheads="1"/>
          </p:cNvSpPr>
          <p:nvPr/>
        </p:nvSpPr>
        <p:spPr bwMode="auto">
          <a:xfrm>
            <a:off x="4598988" y="2190750"/>
            <a:ext cx="3887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3200" b="1">
                <a:solidFill>
                  <a:srgbClr val="FF6600"/>
                </a:solidFill>
              </a:rPr>
              <a:t>quả nhiên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9" grpId="0"/>
    </p:bld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1118</TotalTime>
  <Words>693</Words>
  <Application>Microsoft Office PowerPoint</Application>
  <PresentationFormat>On-screen Show (4:3)</PresentationFormat>
  <Paragraphs>97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Clouds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Hanoi - Amsterdam Shcool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 HUONG</dc:creator>
  <cp:lastModifiedBy>CSTeam</cp:lastModifiedBy>
  <cp:revision>63</cp:revision>
  <dcterms:created xsi:type="dcterms:W3CDTF">2005-10-25T05:12:26Z</dcterms:created>
  <dcterms:modified xsi:type="dcterms:W3CDTF">2016-06-30T01:34:32Z</dcterms:modified>
</cp:coreProperties>
</file>